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46" r:id="rId2"/>
  </p:sldMasterIdLst>
  <p:notesMasterIdLst>
    <p:notesMasterId r:id="rId10"/>
  </p:notesMasterIdLst>
  <p:handoutMasterIdLst>
    <p:handoutMasterId r:id="rId11"/>
  </p:handoutMasterIdLst>
  <p:sldIdLst>
    <p:sldId id="294" r:id="rId3"/>
    <p:sldId id="1327" r:id="rId4"/>
    <p:sldId id="1341" r:id="rId5"/>
    <p:sldId id="1344" r:id="rId6"/>
    <p:sldId id="1345" r:id="rId7"/>
    <p:sldId id="1328" r:id="rId8"/>
    <p:sldId id="134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u, Cheng (IFPRI)" initials="QC(" lastIdx="1" clrIdx="0"/>
  <p:cmAuthor id="2" name="de Brauw, Alan (IFPRI)" initials="dBA(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D82E"/>
    <a:srgbClr val="435464"/>
    <a:srgbClr val="62BB46"/>
    <a:srgbClr val="439E2E"/>
    <a:srgbClr val="000000"/>
    <a:srgbClr val="89A527"/>
    <a:srgbClr val="EE283B"/>
    <a:srgbClr val="74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72" autoAdjust="0"/>
  </p:normalViewPr>
  <p:slideViewPr>
    <p:cSldViewPr snapToGrid="0">
      <p:cViewPr varScale="1">
        <p:scale>
          <a:sx n="116" d="100"/>
          <a:sy n="116" d="100"/>
        </p:scale>
        <p:origin x="12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9C9F-CDE2-6649-9DC9-F2DCDF47A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2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3BBB4-83BA-4922-A4DB-9F70F816F70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AA323-5059-4D56-8340-1C4053A3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483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33E3EE-1163-4831-8D81-B81A7431B4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5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914403" cy="1676403"/>
          </a:xfrm>
          <a:prstGeom prst="rect">
            <a:avLst/>
          </a:prstGeom>
          <a:noFill/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1034322-4365-498E-A7FE-7A8714B6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7" y="768095"/>
            <a:ext cx="7505703" cy="136245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CAN RUN TWO LINES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EA0D272-8C0C-4A3A-9299-20C6D47805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5997" y="2161704"/>
            <a:ext cx="7505703" cy="5312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7C7A09-1B0D-478E-92A3-69BAA6FCE9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3733801"/>
            <a:ext cx="7505700" cy="248716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Title, Department/Division</a:t>
            </a:r>
            <a:br>
              <a:rPr lang="en-US"/>
            </a:br>
            <a:r>
              <a:rPr lang="en-US"/>
              <a:t>International Food Policy Research Institute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Location | Date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B236-4CD8-4EE5-9632-465AA1FE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15903-8CDF-40F7-B0CE-FB2AA6081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D2B4-6787-4C6A-AFE1-43DEBB1F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E7955-0787-46E2-B8FB-B727D77C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938F7-AB8D-4DFB-83EF-DF78058F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2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9D47-8924-4D97-8F11-62BED446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6D1E-05E0-4A24-B48D-C9BEDD189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7F89F-E5AF-45A5-BDB8-DE9DB4A8D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60E4D-A5B3-463F-A3BE-411265C4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36020-D63D-4CD1-91E7-617BD38F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A3B9A-F299-4B85-92A1-E09C4815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DF5A-1542-47E3-8CD4-8B47C74C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1D61E-BAAF-4E8E-AEBE-F69D06A5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12781-6399-4361-AA49-57761D55B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E65D0-73A9-4281-BC18-2FB59C96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6B152-A678-46DE-AF86-770243B3B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A29EFD-D9E4-437A-BE11-1AF01E9B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1C531-8DFA-4EF4-B83D-4837B8A3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57045-C225-4CB7-BADC-E2E44075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07A7-1BE8-4227-844D-0FE3A177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35462-0643-4BC8-A605-D19FA9B6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4A487-C0ED-4368-AFC7-307F821E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97680-2541-48DF-9145-4FAC7E1A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8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DB69C-3638-4841-91EF-549877F7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329DE-7488-4FB1-9ADA-7697E53C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838E-6801-48CD-AF84-AFAA75D9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6330-8126-43C1-AC3F-707267E7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7336-0A96-4225-8586-79BB2918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AFA66-18FE-4F2A-BBA3-42520CC1D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A5AC-493B-4ECC-AC14-EDD91AFF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BA26F-554D-47F8-9C9B-D16A8BBE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03F2A-82BA-4E8F-B0D1-713C4D8D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311B-D1FC-4D19-AEA0-04B674F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F0988-0CCF-43CD-A491-74A1295EB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9F465-4963-4BF3-AC2D-E59628B08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78A3-8127-4DBA-89CB-3BF6BFAF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A0E21-BAFF-4A9B-9EC5-80AA347B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EFF49-BA7F-476E-BA75-2C3009E6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48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1C21-2C27-4C9C-A2EB-F95C79A3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699B8-3C89-4D5B-9101-DC7728AEF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3034B-6671-423D-90A7-9F2C2E18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3B086-F0C0-429A-BD5E-ABE500B9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D25BC-A102-478A-BBF1-2A311963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5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CB92F-7B3C-42D3-8E10-C280EA9B2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EDA5E-7CFF-4DEB-A9BA-F3D972CDE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9C8F9-514C-468E-93D3-7E57070A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95394-0269-46BB-A4B7-FD93EFB1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1975E-FCED-4EAD-A640-0BB07E7F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1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9334500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 typeface="Courier New" charset="0"/>
              <a:buChar char="o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24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659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43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37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FA4F-55A8-430A-8B93-AC4A79ACE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B78B5-DB80-45E7-8DFD-B46466C31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857BB-82AA-47F5-B7A2-C2359DF5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E6AC6-B240-44A6-A6C4-3D07C186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D01D3-44CD-4A27-A9D8-1A7FE6EC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4B34-BC5C-4949-A54C-5644C653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AEB3-A5D7-45AD-97E3-989A827E8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C0399-C42A-4512-B4F9-E4042AA3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6073C-04F6-472F-BF9A-24FD0BC4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05272-20AE-48C5-A15C-A18A0FA2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9334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5AFE-9A4C-9443-92D6-A4D7FDF824DC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8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4C31E-DA4C-F44D-B44A-157C5C05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3" r:id="rId3"/>
    <p:sldLayoutId id="2147483743" r:id="rId4"/>
    <p:sldLayoutId id="2147483742" r:id="rId5"/>
    <p:sldLayoutId id="2147483744" r:id="rId6"/>
    <p:sldLayoutId id="21474837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68" userDrawn="1">
          <p15:clr>
            <a:srgbClr val="F26B43"/>
          </p15:clr>
        </p15:guide>
        <p15:guide id="2" orient="horz" pos="912" userDrawn="1">
          <p15:clr>
            <a:srgbClr val="F26B43"/>
          </p15:clr>
        </p15:guide>
        <p15:guide id="4" orient="horz" pos="33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33DE8-8FD2-4A51-8435-D7EE671A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23EA6-86AF-4685-85A8-BD3D79844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8393F-51F4-4126-81AF-73B40FB67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642FB-4577-4C31-AC38-3945C3C51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36217-E894-4394-94ED-ED1673853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26" Type="http://schemas.openxmlformats.org/officeDocument/2006/relationships/image" Target="../media/image40.emf"/><Relationship Id="rId21" Type="http://schemas.openxmlformats.org/officeDocument/2006/relationships/image" Target="../media/image35.jpeg"/><Relationship Id="rId34" Type="http://schemas.openxmlformats.org/officeDocument/2006/relationships/image" Target="../media/image48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5" Type="http://schemas.openxmlformats.org/officeDocument/2006/relationships/image" Target="../media/image39.emf"/><Relationship Id="rId33" Type="http://schemas.openxmlformats.org/officeDocument/2006/relationships/image" Target="../media/image47.jpeg"/><Relationship Id="rId2" Type="http://schemas.openxmlformats.org/officeDocument/2006/relationships/hyperlink" Target="https://blogs.cornell.edu/nature-sustainability/" TargetMode="External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29" Type="http://schemas.openxmlformats.org/officeDocument/2006/relationships/image" Target="../media/image4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24" Type="http://schemas.openxmlformats.org/officeDocument/2006/relationships/image" Target="../media/image38.emf"/><Relationship Id="rId32" Type="http://schemas.openxmlformats.org/officeDocument/2006/relationships/image" Target="../media/image46.jpeg"/><Relationship Id="rId37" Type="http://schemas.openxmlformats.org/officeDocument/2006/relationships/image" Target="../media/image51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23" Type="http://schemas.openxmlformats.org/officeDocument/2006/relationships/image" Target="../media/image37.emf"/><Relationship Id="rId28" Type="http://schemas.openxmlformats.org/officeDocument/2006/relationships/image" Target="../media/image42.emf"/><Relationship Id="rId36" Type="http://schemas.openxmlformats.org/officeDocument/2006/relationships/image" Target="../media/image50.jpe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31" Type="http://schemas.openxmlformats.org/officeDocument/2006/relationships/image" Target="../media/image45.emf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36.emf"/><Relationship Id="rId27" Type="http://schemas.openxmlformats.org/officeDocument/2006/relationships/image" Target="../media/image41.emf"/><Relationship Id="rId30" Type="http://schemas.openxmlformats.org/officeDocument/2006/relationships/image" Target="../media/image44.emf"/><Relationship Id="rId35" Type="http://schemas.openxmlformats.org/officeDocument/2006/relationships/image" Target="../media/image49.jpeg"/><Relationship Id="rId8" Type="http://schemas.openxmlformats.org/officeDocument/2006/relationships/image" Target="../media/image22.jpe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576650" y="2032520"/>
            <a:ext cx="1096371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Welcome to Cornell!</a:t>
            </a:r>
          </a:p>
          <a:p>
            <a:pPr algn="ctr" eaLnBrk="0" hangingPunct="0"/>
            <a:endParaRPr lang="en-US" sz="32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32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Comments to Mandela Washington Fellows at Cornell and Syracuse University</a:t>
            </a:r>
          </a:p>
          <a:p>
            <a:pPr algn="ctr" eaLnBrk="0" hangingPunct="0"/>
            <a:endParaRPr lang="en-US" sz="32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Chris Barrett</a:t>
            </a:r>
          </a:p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Dyson School of Applied Economics &amp; Management</a:t>
            </a:r>
          </a:p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Brooks School of Public Policy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282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55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7493" y="1314449"/>
            <a:ext cx="11701077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My core professional goal: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Use economics research, outreach, teaching and mentoring to reduce unnecessary human suffering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Core motivation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A picture containing text, outdoor, ground, person&#10;&#10;Description automatically generated">
            <a:extLst>
              <a:ext uri="{FF2B5EF4-FFF2-40B4-BE49-F238E27FC236}">
                <a16:creationId xmlns:a16="http://schemas.microsoft.com/office/drawing/2014/main" id="{A936E9EE-3F61-3712-24F7-70FED311D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967" y="3086592"/>
            <a:ext cx="1932782" cy="2900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C255B5-2E5F-3E73-B1F0-C5C278866A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238" t="-573"/>
          <a:stretch/>
        </p:blipFill>
        <p:spPr>
          <a:xfrm>
            <a:off x="5494046" y="3086592"/>
            <a:ext cx="2039292" cy="2900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952D2-8E5B-0A34-9A5E-504D909F2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935" y="3086591"/>
            <a:ext cx="2158874" cy="290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4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5775" y="1470714"/>
            <a:ext cx="9092558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Index-based livestock insurance (IBLI)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in Kenya, Ethiopia, and now Zambia, Mauritania, soon in Djibouti, Somalia, Sudan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69581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Some specific applications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C8814F-8004-DBA1-5518-8C2467DB4113}"/>
              </a:ext>
            </a:extLst>
          </p:cNvPr>
          <p:cNvGrpSpPr/>
          <p:nvPr/>
        </p:nvGrpSpPr>
        <p:grpSpPr>
          <a:xfrm>
            <a:off x="1143001" y="2529516"/>
            <a:ext cx="5124450" cy="1585660"/>
            <a:chOff x="3533775" y="2495802"/>
            <a:chExt cx="5124450" cy="15856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7067F83-C65A-801A-FA12-64CE54B4A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775" y="2776537"/>
              <a:ext cx="5124450" cy="13049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F6509A4-08A6-6070-4A1A-5B36728FB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3775" y="2495802"/>
              <a:ext cx="3381375" cy="29527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BD55E72-64CF-AA8D-5DD3-E15F8D8EE4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3" r="1991"/>
          <a:stretch/>
        </p:blipFill>
        <p:spPr>
          <a:xfrm>
            <a:off x="5027942" y="3901404"/>
            <a:ext cx="4451683" cy="28899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06AA59-DD10-BF00-A3EB-85E2A307D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9650" y="3757032"/>
            <a:ext cx="2151152" cy="285724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9367556-6B3B-EB05-B271-49D42B6F1A29}"/>
              </a:ext>
            </a:extLst>
          </p:cNvPr>
          <p:cNvGrpSpPr/>
          <p:nvPr/>
        </p:nvGrpSpPr>
        <p:grpSpPr>
          <a:xfrm>
            <a:off x="9492324" y="2570960"/>
            <a:ext cx="2342096" cy="2432251"/>
            <a:chOff x="6008079" y="2573114"/>
            <a:chExt cx="2149138" cy="2030657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44F42850-0109-074C-ABBD-8A3A7D74E5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r="51288" b="11097"/>
            <a:stretch/>
          </p:blipFill>
          <p:spPr bwMode="auto">
            <a:xfrm>
              <a:off x="6009797" y="2573114"/>
              <a:ext cx="2147420" cy="2014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335DA2-0AC5-3313-5751-9211A180CB19}"/>
                </a:ext>
              </a:extLst>
            </p:cNvPr>
            <p:cNvSpPr/>
            <p:nvPr/>
          </p:nvSpPr>
          <p:spPr>
            <a:xfrm>
              <a:off x="6008079" y="2615181"/>
              <a:ext cx="2125988" cy="19885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9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5775" y="1470714"/>
            <a:ext cx="10685946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Integrating schistosomiasis control and agricultural development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in Senegal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69581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Some specific applications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BF13B7-1393-976D-8894-0C9591AAE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779" y="2359215"/>
            <a:ext cx="5626442" cy="17162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D2E2F5-0EBB-F3E2-41C6-62C127175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171" y="4208611"/>
            <a:ext cx="3692277" cy="21425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013293-44DD-C63D-723D-2DB0026FD59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4" b="2096"/>
          <a:stretch/>
        </p:blipFill>
        <p:spPr>
          <a:xfrm>
            <a:off x="1217050" y="4303670"/>
            <a:ext cx="4096355" cy="22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9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5775" y="1470714"/>
            <a:ext cx="10685946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Food security and food assistance policies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69581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Some specific applications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CF12D-C078-C7EE-A183-A0C1E551D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854" y="2847468"/>
            <a:ext cx="5638800" cy="4104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2C4F11-193B-1689-A6B7-42BA93302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288" y="4030614"/>
            <a:ext cx="5124766" cy="2454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F8B71D-BE20-8E61-EC3B-AD360652D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02" y="2858017"/>
            <a:ext cx="1925995" cy="291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8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61098" y="2527893"/>
            <a:ext cx="6719732" cy="2201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Cornell Atkinson – 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Nature Sustainability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2020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expert panel on “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Innovations to Build Sustainable, Equitable, Inclusive Food Value Chains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,” a diverse group of 23 experts from across disciplines, regions,  organizations, etc., w/10 additional co-authors.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2022 open access book … and now FAO ATIO</a:t>
            </a: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Based on the”, released Dec. 2020. 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Mario Herrero">
            <a:extLst>
              <a:ext uri="{FF2B5EF4-FFF2-40B4-BE49-F238E27FC236}">
                <a16:creationId xmlns:a16="http://schemas.microsoft.com/office/drawing/2014/main" id="{B5CA6BA5-61A7-4D0F-837D-172A1656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" y="3067602"/>
            <a:ext cx="916576" cy="91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becca Nelson">
            <a:extLst>
              <a:ext uri="{FF2B5EF4-FFF2-40B4-BE49-F238E27FC236}">
                <a16:creationId xmlns:a16="http://schemas.microsoft.com/office/drawing/2014/main" id="{964D8C87-5D53-45D1-9C28-51AE6FA18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" y="4891682"/>
            <a:ext cx="967459" cy="9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ssica Fanzo">
            <a:extLst>
              <a:ext uri="{FF2B5EF4-FFF2-40B4-BE49-F238E27FC236}">
                <a16:creationId xmlns:a16="http://schemas.microsoft.com/office/drawing/2014/main" id="{030D66A8-3498-41AA-9C1C-B77C25748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51" y="5864689"/>
            <a:ext cx="923467" cy="9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m Benton">
            <a:extLst>
              <a:ext uri="{FF2B5EF4-FFF2-40B4-BE49-F238E27FC236}">
                <a16:creationId xmlns:a16="http://schemas.microsoft.com/office/drawing/2014/main" id="{90731665-C4A8-4BDB-85A9-030B8986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82" y="5865937"/>
            <a:ext cx="975882" cy="9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aren Cooper">
            <a:extLst>
              <a:ext uri="{FF2B5EF4-FFF2-40B4-BE49-F238E27FC236}">
                <a16:creationId xmlns:a16="http://schemas.microsoft.com/office/drawing/2014/main" id="{F807C0D6-40EC-4B6C-A12B-86D01255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" y="1212117"/>
            <a:ext cx="943583" cy="94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dward Buckler">
            <a:extLst>
              <a:ext uri="{FF2B5EF4-FFF2-40B4-BE49-F238E27FC236}">
                <a16:creationId xmlns:a16="http://schemas.microsoft.com/office/drawing/2014/main" id="{37E2CADC-32E9-4D36-8B33-DAA09A3C2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14" y="5834401"/>
            <a:ext cx="1021717" cy="102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kin Gandhi">
            <a:extLst>
              <a:ext uri="{FF2B5EF4-FFF2-40B4-BE49-F238E27FC236}">
                <a16:creationId xmlns:a16="http://schemas.microsoft.com/office/drawing/2014/main" id="{20E38439-A319-4F58-88CE-85C28FC4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67" y="5855574"/>
            <a:ext cx="986245" cy="9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even James">
            <a:extLst>
              <a:ext uri="{FF2B5EF4-FFF2-40B4-BE49-F238E27FC236}">
                <a16:creationId xmlns:a16="http://schemas.microsoft.com/office/drawing/2014/main" id="{591C580B-B865-4D5C-B788-CD5E0DD5C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180" y="1194658"/>
            <a:ext cx="990835" cy="99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rk Kahn">
            <a:extLst>
              <a:ext uri="{FF2B5EF4-FFF2-40B4-BE49-F238E27FC236}">
                <a16:creationId xmlns:a16="http://schemas.microsoft.com/office/drawing/2014/main" id="{87B41121-9021-4A00-80B0-B50C4C1D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32" y="1164649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até Lawson-Lartego">
            <a:extLst>
              <a:ext uri="{FF2B5EF4-FFF2-40B4-BE49-F238E27FC236}">
                <a16:creationId xmlns:a16="http://schemas.microsoft.com/office/drawing/2014/main" id="{BEFEF540-80C2-447F-BC38-B5C559E7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" y="2155426"/>
            <a:ext cx="916575" cy="9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lexander Mathys">
            <a:extLst>
              <a:ext uri="{FF2B5EF4-FFF2-40B4-BE49-F238E27FC236}">
                <a16:creationId xmlns:a16="http://schemas.microsoft.com/office/drawing/2014/main" id="{CE3E2BCB-913B-436A-859D-6E3E1862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" y="5842864"/>
            <a:ext cx="1005727" cy="1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ndrew Mude">
            <a:extLst>
              <a:ext uri="{FF2B5EF4-FFF2-40B4-BE49-F238E27FC236}">
                <a16:creationId xmlns:a16="http://schemas.microsoft.com/office/drawing/2014/main" id="{3FBE9377-C95F-40E0-B6E6-49542859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27" y="5836094"/>
            <a:ext cx="1005727" cy="1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oward-Yana Shapiro">
            <a:extLst>
              <a:ext uri="{FF2B5EF4-FFF2-40B4-BE49-F238E27FC236}">
                <a16:creationId xmlns:a16="http://schemas.microsoft.com/office/drawing/2014/main" id="{64A6ECB3-CD1E-4FF9-83BD-1FF74591E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144" y="2180009"/>
            <a:ext cx="990836" cy="9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oy Steiner">
            <a:extLst>
              <a:ext uri="{FF2B5EF4-FFF2-40B4-BE49-F238E27FC236}">
                <a16:creationId xmlns:a16="http://schemas.microsoft.com/office/drawing/2014/main" id="{9D0613EC-3F0C-4C64-8121-3F730B26C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534" y="5859875"/>
            <a:ext cx="1010542" cy="101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tephen Wood">
            <a:extLst>
              <a:ext uri="{FF2B5EF4-FFF2-40B4-BE49-F238E27FC236}">
                <a16:creationId xmlns:a16="http://schemas.microsoft.com/office/drawing/2014/main" id="{78F951CC-5182-44CB-BAEA-ABE220953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" b="16400"/>
          <a:stretch/>
        </p:blipFill>
        <p:spPr bwMode="auto">
          <a:xfrm>
            <a:off x="11168144" y="4072248"/>
            <a:ext cx="989632" cy="8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Lindiwe Sibanda">
            <a:extLst>
              <a:ext uri="{FF2B5EF4-FFF2-40B4-BE49-F238E27FC236}">
                <a16:creationId xmlns:a16="http://schemas.microsoft.com/office/drawing/2014/main" id="{916AC77E-E7C8-41FB-8CB2-EDD07929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300" y="1186355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6" descr="Jianbo Shen">
            <a:extLst>
              <a:ext uri="{FF2B5EF4-FFF2-40B4-BE49-F238E27FC236}">
                <a16:creationId xmlns:a16="http://schemas.microsoft.com/office/drawing/2014/main" id="{19869417-771C-47DC-9622-5EC3591C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57" y="1195024"/>
            <a:ext cx="969583" cy="9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Chris Barrett">
            <a:extLst>
              <a:ext uri="{FF2B5EF4-FFF2-40B4-BE49-F238E27FC236}">
                <a16:creationId xmlns:a16="http://schemas.microsoft.com/office/drawing/2014/main" id="{2C50EE93-6CA1-411F-8B2A-96B09927C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" r="19534" b="13179"/>
          <a:stretch/>
        </p:blipFill>
        <p:spPr bwMode="auto">
          <a:xfrm>
            <a:off x="11174180" y="4904354"/>
            <a:ext cx="990836" cy="96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54D7FD-EC15-4C04-B3D9-5B1BE3B5717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165440" y="5849348"/>
            <a:ext cx="1010542" cy="1031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4A81E9-F948-4A49-808B-C306D38C721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3352" y="1207609"/>
            <a:ext cx="933855" cy="943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243CBF-A372-444B-B819-C44CF2A004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93460" y="5812314"/>
            <a:ext cx="1061348" cy="1029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42DF76-BD69-4A59-B13F-370256376F0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275" y="3979505"/>
            <a:ext cx="925834" cy="916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3D9134-C8B6-4996-815A-F7D0ECCDE82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99268" y="1182331"/>
            <a:ext cx="983963" cy="1004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F63DD3-0A1E-4A96-9BC5-B5D7D41CB50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43842" y="5836092"/>
            <a:ext cx="1036832" cy="10057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844DA4-66C8-46E2-BA72-E9965D68304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10427" y="5859876"/>
            <a:ext cx="990835" cy="10114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26FADF-82C1-4337-ACBE-18309B30524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80387" y="1164649"/>
            <a:ext cx="998148" cy="9773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0408FC-A47C-4DC0-A114-8833DECEBC2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168144" y="3079491"/>
            <a:ext cx="990836" cy="9908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06C4B8-7FE3-4E67-A8A6-847DE895059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346760" y="5858938"/>
            <a:ext cx="1016994" cy="996654"/>
          </a:xfrm>
          <a:prstGeom prst="rect">
            <a:avLst/>
          </a:prstGeom>
        </p:spPr>
      </p:pic>
      <p:pic>
        <p:nvPicPr>
          <p:cNvPr id="63" name="Picture 18" descr="Felix Preston">
            <a:extLst>
              <a:ext uri="{FF2B5EF4-FFF2-40B4-BE49-F238E27FC236}">
                <a16:creationId xmlns:a16="http://schemas.microsoft.com/office/drawing/2014/main" id="{5C509882-9C67-4BA7-8761-CBCDBF0EC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9" r="8233" b="4187"/>
          <a:stretch/>
        </p:blipFill>
        <p:spPr bwMode="auto">
          <a:xfrm>
            <a:off x="10389266" y="1198982"/>
            <a:ext cx="786716" cy="9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" descr="Philip Thornton">
            <a:extLst>
              <a:ext uri="{FF2B5EF4-FFF2-40B4-BE49-F238E27FC236}">
                <a16:creationId xmlns:a16="http://schemas.microsoft.com/office/drawing/2014/main" id="{35C0B1B7-D1F7-4FE2-B1E1-D12B42BD1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00" y="1164649"/>
            <a:ext cx="977355" cy="9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2" descr="Karrie Denniston">
            <a:extLst>
              <a:ext uri="{FF2B5EF4-FFF2-40B4-BE49-F238E27FC236}">
                <a16:creationId xmlns:a16="http://schemas.microsoft.com/office/drawing/2014/main" id="{50887442-2549-4F11-978C-57A47060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11" y="1178677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Shenggen Fan">
            <a:extLst>
              <a:ext uri="{FF2B5EF4-FFF2-40B4-BE49-F238E27FC236}">
                <a16:creationId xmlns:a16="http://schemas.microsoft.com/office/drawing/2014/main" id="{83EB5EA5-C514-498D-BA95-F1CC4C2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355" y="1172054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0" descr="Thousand Days: Improving the Nutrition of Rural Women - CSW 56 Parallel  Event – The Hunger Project">
            <a:extLst>
              <a:ext uri="{FF2B5EF4-FFF2-40B4-BE49-F238E27FC236}">
                <a16:creationId xmlns:a16="http://schemas.microsoft.com/office/drawing/2014/main" id="{5CAC3E4E-AFA9-41DA-AA8A-E7CCD3C67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12801" b="35643"/>
          <a:stretch/>
        </p:blipFill>
        <p:spPr bwMode="auto">
          <a:xfrm>
            <a:off x="8603744" y="1179614"/>
            <a:ext cx="825606" cy="9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95CD17B-784D-4E22-8766-F68A681A29D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95" y="2185415"/>
            <a:ext cx="2578790" cy="3640645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F10FDC25-542E-EAEA-488D-CEC893BF0807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69581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Some specific applications</a:t>
            </a:r>
          </a:p>
        </p:txBody>
      </p:sp>
    </p:spTree>
    <p:extLst>
      <p:ext uri="{BB962C8B-B14F-4D97-AF65-F5344CB8AC3E}">
        <p14:creationId xmlns:p14="http://schemas.microsoft.com/office/powerpoint/2010/main" val="15818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16575" y="5726851"/>
            <a:ext cx="10929445" cy="958029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Thank you for your time and interest.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Enjoy your visit to Cornell!</a:t>
            </a: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75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5">
            <a:extLst>
              <a:ext uri="{FF2B5EF4-FFF2-40B4-BE49-F238E27FC236}">
                <a16:creationId xmlns:a16="http://schemas.microsoft.com/office/drawing/2014/main" id="{1EE67E3B-F2C4-047A-8587-FF27D01B45B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503869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STAARS</a:t>
            </a:r>
          </a:p>
        </p:txBody>
      </p:sp>
      <p:pic>
        <p:nvPicPr>
          <p:cNvPr id="1026" name="Picture 2" descr="A group stands outside Warren Hall">
            <a:extLst>
              <a:ext uri="{FF2B5EF4-FFF2-40B4-BE49-F238E27FC236}">
                <a16:creationId xmlns:a16="http://schemas.microsoft.com/office/drawing/2014/main" id="{62B25F0C-A9ED-5836-98AC-7BBFC7113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994491C-0EDD-A34A-F933-CEDC157354CC}"/>
              </a:ext>
            </a:extLst>
          </p:cNvPr>
          <p:cNvSpPr txBox="1">
            <a:spLocks/>
          </p:cNvSpPr>
          <p:nvPr/>
        </p:nvSpPr>
        <p:spPr>
          <a:xfrm>
            <a:off x="244046" y="1970399"/>
            <a:ext cx="5715000" cy="958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charset="2"/>
              <a:buNone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The Structural Transformation of African Agriculture and Rural Spaces (STAARS) Fellows program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charset="2"/>
              <a:buNone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here at Cornell aims to help early career African economics researchers advance similar research objectives/impacts. </a:t>
            </a:r>
          </a:p>
        </p:txBody>
      </p:sp>
    </p:spTree>
    <p:extLst>
      <p:ext uri="{BB962C8B-B14F-4D97-AF65-F5344CB8AC3E}">
        <p14:creationId xmlns:p14="http://schemas.microsoft.com/office/powerpoint/2010/main" val="12943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theme/theme1.xml><?xml version="1.0" encoding="utf-8"?>
<a:theme xmlns:a="http://schemas.openxmlformats.org/drawingml/2006/main" name="IFPRI Zoom">
  <a:themeElements>
    <a:clrScheme name="IFPRI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2BA45"/>
      </a:accent1>
      <a:accent2>
        <a:srgbClr val="00AE9A"/>
      </a:accent2>
      <a:accent3>
        <a:srgbClr val="EF463B"/>
      </a:accent3>
      <a:accent4>
        <a:srgbClr val="F7921E"/>
      </a:accent4>
      <a:accent5>
        <a:srgbClr val="8850A0"/>
      </a:accent5>
      <a:accent6>
        <a:srgbClr val="007DB3"/>
      </a:accent6>
      <a:hlink>
        <a:srgbClr val="3C5567"/>
      </a:hlink>
      <a:folHlink>
        <a:srgbClr val="95C94F"/>
      </a:folHlink>
    </a:clrScheme>
    <a:fontScheme name="IFPRI 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7A8DB8B-EB9A-4DE6-95F0-E88809FC0F81}" vid="{51B3EFE2-C9CC-4BCD-AD85-8CCB3FF5B95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IFPRI Presentation Template_Dark_Zoom</Template>
  <TotalTime>720</TotalTime>
  <Words>209</Words>
  <Application>Microsoft Office PowerPoint</Application>
  <PresentationFormat>Widescreen</PresentationFormat>
  <Paragraphs>33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Georgia</vt:lpstr>
      <vt:lpstr>Wingdings</vt:lpstr>
      <vt:lpstr>IFPRI Zoom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IFPRI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Barrett</dc:creator>
  <cp:lastModifiedBy>Chris Barrett</cp:lastModifiedBy>
  <cp:revision>38</cp:revision>
  <dcterms:created xsi:type="dcterms:W3CDTF">2021-03-10T01:54:34Z</dcterms:created>
  <dcterms:modified xsi:type="dcterms:W3CDTF">2023-07-21T00:45:06Z</dcterms:modified>
</cp:coreProperties>
</file>